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" panose="020F0502020204030204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947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4737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Shopping Behaviour Analysis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4690348"/>
            <a:ext cx="75564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Analyzing transactional data to identify purchasing patterns, sales trends, and high-value customers through SQL, Python, and Power BI.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FDB956-123D-D4DD-AB59-0ACA2793F56D}"/>
              </a:ext>
            </a:extLst>
          </p:cNvPr>
          <p:cNvSpPr/>
          <p:nvPr/>
        </p:nvSpPr>
        <p:spPr>
          <a:xfrm>
            <a:off x="12857356" y="7783551"/>
            <a:ext cx="1650381" cy="345688"/>
          </a:xfrm>
          <a:prstGeom prst="rect">
            <a:avLst/>
          </a:prstGeom>
          <a:solidFill>
            <a:srgbClr val="FDFCF1"/>
          </a:solidFill>
          <a:ln>
            <a:solidFill>
              <a:srgbClr val="FDFC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28543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Business Impact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793790" y="415671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Growth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793790" y="4716661"/>
            <a:ext cx="415861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Data-driven insights support strategic marketing and inventory decisions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4156710"/>
            <a:ext cx="3378518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Engagement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235893" y="4716661"/>
            <a:ext cx="4158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Targeted campaigns increase conversion rates and lifetime value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415671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Improved Retention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677995" y="4716661"/>
            <a:ext cx="4158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Subscription strategies boost recurring revenue and loyalty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89A68D-1267-F422-E4A2-83BC87609488}"/>
              </a:ext>
            </a:extLst>
          </p:cNvPr>
          <p:cNvSpPr/>
          <p:nvPr/>
        </p:nvSpPr>
        <p:spPr>
          <a:xfrm>
            <a:off x="12857356" y="7783551"/>
            <a:ext cx="1650381" cy="345688"/>
          </a:xfrm>
          <a:prstGeom prst="rect">
            <a:avLst/>
          </a:prstGeom>
          <a:solidFill>
            <a:srgbClr val="FDFCF1"/>
          </a:solidFill>
          <a:ln>
            <a:solidFill>
              <a:srgbClr val="FDFC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9825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Project Scope</a:t>
            </a:r>
            <a:endParaRPr lang="en-US" sz="2550" dirty="0"/>
          </a:p>
        </p:txBody>
      </p:sp>
      <p:sp>
        <p:nvSpPr>
          <p:cNvPr id="4" name="Text 1"/>
          <p:cNvSpPr/>
          <p:nvPr/>
        </p:nvSpPr>
        <p:spPr>
          <a:xfrm>
            <a:off x="793790" y="1974413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Data-Driven Retail Insights</a:t>
            </a:r>
            <a:endParaRPr lang="en-US" sz="5100" dirty="0"/>
          </a:p>
        </p:txBody>
      </p:sp>
      <p:sp>
        <p:nvSpPr>
          <p:cNvPr id="5" name="Text 2"/>
          <p:cNvSpPr/>
          <p:nvPr/>
        </p:nvSpPr>
        <p:spPr>
          <a:xfrm>
            <a:off x="793790" y="4236839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Dataset Overview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93790" y="4887516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3,900 transactions analyzed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86388"/>
            <a:ext cx="3501509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 data columns covering customer profiles, transactions, and behavioral indicators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4236839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Technical Approach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4856321" y="4887516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for data cleaning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5261610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 for business analysis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635704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 for visualization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0424"/>
            <a:ext cx="7958733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Preparation in Python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793790" y="2791778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58133"/>
            <a:ext cx="6407944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32440"/>
            <a:ext cx="407431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Loading &amp; Exploration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793790" y="3892391"/>
            <a:ext cx="640794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dataset using Pandas, checked structure with df.info() and summary statistics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791778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158133"/>
            <a:ext cx="6408063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332440"/>
            <a:ext cx="330636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Missing Data Handling</a:t>
            </a:r>
            <a:endParaRPr lang="en-US" sz="2550" dirty="0"/>
          </a:p>
        </p:txBody>
      </p:sp>
      <p:sp>
        <p:nvSpPr>
          <p:cNvPr id="10" name="Text 8"/>
          <p:cNvSpPr/>
          <p:nvPr/>
        </p:nvSpPr>
        <p:spPr>
          <a:xfrm>
            <a:off x="7428548" y="3892391"/>
            <a:ext cx="640806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37 missing Review Rating values using median rating per product category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78824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245179"/>
            <a:ext cx="6407944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419487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Feature Engineering</a:t>
            </a:r>
            <a:endParaRPr lang="en-US" sz="2550" dirty="0"/>
          </a:p>
        </p:txBody>
      </p:sp>
      <p:sp>
        <p:nvSpPr>
          <p:cNvPr id="14" name="Text 12"/>
          <p:cNvSpPr/>
          <p:nvPr/>
        </p:nvSpPr>
        <p:spPr>
          <a:xfrm>
            <a:off x="793790" y="5979438"/>
            <a:ext cx="640794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age_group and purchase_frequency_days columns for deeper analysis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78824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245179"/>
            <a:ext cx="6408063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419487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Database Integration</a:t>
            </a:r>
            <a:endParaRPr lang="en-US" sz="2550" dirty="0"/>
          </a:p>
        </p:txBody>
      </p:sp>
      <p:sp>
        <p:nvSpPr>
          <p:cNvPr id="18" name="Text 16"/>
          <p:cNvSpPr/>
          <p:nvPr/>
        </p:nvSpPr>
        <p:spPr>
          <a:xfrm>
            <a:off x="7428548" y="5979438"/>
            <a:ext cx="640806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Connected to MySQL and loaded cleaned data for SQL analysis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A642CD-3703-D3C4-1F48-DDB1D53F491E}"/>
              </a:ext>
            </a:extLst>
          </p:cNvPr>
          <p:cNvSpPr/>
          <p:nvPr/>
        </p:nvSpPr>
        <p:spPr>
          <a:xfrm>
            <a:off x="12857356" y="7783551"/>
            <a:ext cx="1650381" cy="345688"/>
          </a:xfrm>
          <a:prstGeom prst="rect">
            <a:avLst/>
          </a:prstGeom>
          <a:solidFill>
            <a:srgbClr val="FDFCF1"/>
          </a:solidFill>
          <a:ln>
            <a:solidFill>
              <a:srgbClr val="FDFC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66781"/>
            <a:ext cx="728210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Demographics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316801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44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4199811"/>
            <a:ext cx="232981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Average Age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93790" y="4759762"/>
            <a:ext cx="232981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age ranges from 18 to 70 years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316801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68%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4199811"/>
            <a:ext cx="2329815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Male Customers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3407093" y="5183624"/>
            <a:ext cx="2329815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Gender distribution shows male shopping dominance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316801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50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4199811"/>
            <a:ext cx="232981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Locations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6020395" y="4759762"/>
            <a:ext cx="232981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Customers across diverse geographic regions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6452"/>
            <a:ext cx="7304127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Analysis Insights</a:t>
            </a:r>
            <a:endParaRPr lang="en-US" sz="5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79489"/>
            <a:ext cx="7604284" cy="42583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9096" y="2551152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Findings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8959096" y="3201829"/>
            <a:ext cx="48850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 customers generate 2x more revenue than female customers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959096" y="3995499"/>
            <a:ext cx="48850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Young Adults lead revenue contribution across age groups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685179-2C16-5137-3589-F61120B45A0C}"/>
              </a:ext>
            </a:extLst>
          </p:cNvPr>
          <p:cNvSpPr/>
          <p:nvPr/>
        </p:nvSpPr>
        <p:spPr>
          <a:xfrm>
            <a:off x="12857356" y="7783551"/>
            <a:ext cx="1650381" cy="345688"/>
          </a:xfrm>
          <a:prstGeom prst="rect">
            <a:avLst/>
          </a:prstGeom>
          <a:solidFill>
            <a:srgbClr val="FDFCF1"/>
          </a:solidFill>
          <a:ln>
            <a:solidFill>
              <a:srgbClr val="FDFC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7596" y="742712"/>
            <a:ext cx="7608808" cy="1639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450"/>
              </a:lnSpc>
              <a:buNone/>
            </a:pPr>
            <a:r>
              <a:rPr lang="en-US" sz="49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Segmentation Results</a:t>
            </a:r>
            <a:endParaRPr lang="en-US" sz="4950" dirty="0"/>
          </a:p>
        </p:txBody>
      </p:sp>
      <p:sp>
        <p:nvSpPr>
          <p:cNvPr id="4" name="Shape 1"/>
          <p:cNvSpPr/>
          <p:nvPr/>
        </p:nvSpPr>
        <p:spPr>
          <a:xfrm>
            <a:off x="767596" y="2710934"/>
            <a:ext cx="3694748" cy="2012394"/>
          </a:xfrm>
          <a:prstGeom prst="roundRect">
            <a:avLst>
              <a:gd name="adj" fmla="val 4577"/>
            </a:avLst>
          </a:prstGeom>
          <a:solidFill>
            <a:srgbClr val="FFFFF4"/>
          </a:solidFill>
          <a:ln w="22860">
            <a:solidFill>
              <a:srgbClr val="E5E5E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9769" y="2953107"/>
            <a:ext cx="3152537" cy="409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Loyal Customers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009769" y="3494484"/>
            <a:ext cx="3210401" cy="285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3,116 customers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09769" y="3911084"/>
            <a:ext cx="3210401" cy="570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purchase frequency and engagement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1657" y="2710934"/>
            <a:ext cx="3694748" cy="2012394"/>
          </a:xfrm>
          <a:prstGeom prst="roundRect">
            <a:avLst>
              <a:gd name="adj" fmla="val 4577"/>
            </a:avLst>
          </a:prstGeom>
          <a:solidFill>
            <a:srgbClr val="FFFFF4"/>
          </a:solidFill>
          <a:ln w="22860">
            <a:solidFill>
              <a:srgbClr val="E5E5E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23830" y="2953107"/>
            <a:ext cx="3152537" cy="409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Returning Customers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4923830" y="3494484"/>
            <a:ext cx="3210401" cy="285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701 customers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923830" y="3911084"/>
            <a:ext cx="3210401" cy="570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Moderate repeat purchase behavior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7596" y="4942642"/>
            <a:ext cx="7608808" cy="1727359"/>
          </a:xfrm>
          <a:prstGeom prst="roundRect">
            <a:avLst>
              <a:gd name="adj" fmla="val 5333"/>
            </a:avLst>
          </a:prstGeom>
          <a:solidFill>
            <a:srgbClr val="FFFFF4"/>
          </a:solidFill>
          <a:ln w="22860">
            <a:solidFill>
              <a:srgbClr val="E5E5E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09769" y="5184815"/>
            <a:ext cx="3152537" cy="409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New Customers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009769" y="5726192"/>
            <a:ext cx="7124462" cy="285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 customers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009769" y="6142792"/>
            <a:ext cx="7124462" cy="285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First-time buyers with growth potential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67596" y="6916698"/>
            <a:ext cx="7608808" cy="570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segmentation based on purchase history reveals strong loyalty base with opportunity to convert new buyers.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11022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Product Performance Analysis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3773448"/>
            <a:ext cx="341697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Top Products by Rating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6280190" y="4424124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Sandals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- 3.82 rating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98219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Boots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- 3.79 rating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172313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Gloves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- 3.78 rating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546408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Hat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- 3.78 rating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920502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5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Handbag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- 3.78 rating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3773448"/>
            <a:ext cx="3501509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Discount-Dependent Products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10342721" y="4847987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Hat - 50% discount rate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222081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Sneakers - 49.66%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596176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Coat - 49.07%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970270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Sweater - 48.17%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6344364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Pants - 47.37%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83300F-CDDE-938B-97DC-7E9C4119AFB8}"/>
              </a:ext>
            </a:extLst>
          </p:cNvPr>
          <p:cNvSpPr/>
          <p:nvPr/>
        </p:nvSpPr>
        <p:spPr>
          <a:xfrm>
            <a:off x="12857356" y="7783551"/>
            <a:ext cx="1650381" cy="345688"/>
          </a:xfrm>
          <a:prstGeom prst="rect">
            <a:avLst/>
          </a:prstGeom>
          <a:solidFill>
            <a:srgbClr val="FDFCF1"/>
          </a:solidFill>
          <a:ln>
            <a:solidFill>
              <a:srgbClr val="FDFC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9950" y="432078"/>
            <a:ext cx="6133505" cy="587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Power BI Dashboard Overview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50" y="1333500"/>
            <a:ext cx="6469380" cy="3657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3079" y="6188988"/>
            <a:ext cx="1932622" cy="392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27%</a:t>
            </a:r>
            <a:endParaRPr lang="en-US" sz="30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028" y="5206960"/>
            <a:ext cx="2356961" cy="235696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0201" y="7760137"/>
            <a:ext cx="2258735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Subscription Rate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549950" y="8147923"/>
            <a:ext cx="4379238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Opportunity to grow subscriber base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348651" y="6188988"/>
            <a:ext cx="1932622" cy="392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$59.8</a:t>
            </a:r>
            <a:endParaRPr lang="en-US" sz="3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600" y="5206960"/>
            <a:ext cx="2356961" cy="235696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85773" y="7760137"/>
            <a:ext cx="2258735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Avg Purchase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125522" y="8147923"/>
            <a:ext cx="4379238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Consistent spending across customers</a:t>
            </a:r>
            <a:endParaRPr lang="en-US" sz="1200" dirty="0"/>
          </a:p>
        </p:txBody>
      </p:sp>
      <p:sp>
        <p:nvSpPr>
          <p:cNvPr id="12" name="Text 7"/>
          <p:cNvSpPr/>
          <p:nvPr/>
        </p:nvSpPr>
        <p:spPr>
          <a:xfrm>
            <a:off x="10924342" y="6188988"/>
            <a:ext cx="1932622" cy="392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3.9K</a:t>
            </a:r>
            <a:endParaRPr lang="en-US" sz="30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2291" y="5206960"/>
            <a:ext cx="2356961" cy="235696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61345" y="7760137"/>
            <a:ext cx="2258735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Total Orders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701093" y="8147923"/>
            <a:ext cx="4379357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transaction volume</a:t>
            </a:r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969626-B208-FEDF-4B4B-263D223832E0}"/>
              </a:ext>
            </a:extLst>
          </p:cNvPr>
          <p:cNvSpPr/>
          <p:nvPr/>
        </p:nvSpPr>
        <p:spPr>
          <a:xfrm>
            <a:off x="12857356" y="7783551"/>
            <a:ext cx="1650381" cy="345688"/>
          </a:xfrm>
          <a:prstGeom prst="rect">
            <a:avLst/>
          </a:prstGeom>
          <a:solidFill>
            <a:srgbClr val="FDFCF1"/>
          </a:solidFill>
          <a:ln>
            <a:solidFill>
              <a:srgbClr val="FDFC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7347"/>
            <a:ext cx="8261509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Strategic Recommendations</a:t>
            </a:r>
            <a:endParaRPr lang="en-US" sz="5100" dirty="0"/>
          </a:p>
        </p:txBody>
      </p:sp>
      <p:sp>
        <p:nvSpPr>
          <p:cNvPr id="3" name="Shape 1"/>
          <p:cNvSpPr/>
          <p:nvPr/>
        </p:nvSpPr>
        <p:spPr>
          <a:xfrm>
            <a:off x="793790" y="2318861"/>
            <a:ext cx="4196358" cy="2692479"/>
          </a:xfrm>
          <a:prstGeom prst="roundRect">
            <a:avLst>
              <a:gd name="adj" fmla="val 543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28838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197870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142053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885837"/>
            <a:ext cx="3681770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Focus on High-Revenue Categories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1051084" y="3869650"/>
            <a:ext cx="368177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Allocate more resources to Clothing and Accessories for improved revenue growth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318861"/>
            <a:ext cx="4196358" cy="2692479"/>
          </a:xfrm>
          <a:prstGeom prst="roundRect">
            <a:avLst>
              <a:gd name="adj" fmla="val 543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28838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197870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142053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2885837"/>
            <a:ext cx="3681770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Target Young Adult Customers</a:t>
            </a:r>
            <a:endParaRPr lang="en-US" sz="2550" dirty="0"/>
          </a:p>
        </p:txBody>
      </p:sp>
      <p:sp>
        <p:nvSpPr>
          <p:cNvPr id="14" name="Text 12"/>
          <p:cNvSpPr/>
          <p:nvPr/>
        </p:nvSpPr>
        <p:spPr>
          <a:xfrm>
            <a:off x="5474256" y="3869650"/>
            <a:ext cx="368177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 personalized campaigns and loyalty programs for highest-contributing age group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318861"/>
            <a:ext cx="4196358" cy="2692479"/>
          </a:xfrm>
          <a:prstGeom prst="roundRect">
            <a:avLst>
              <a:gd name="adj" fmla="val 543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28838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197870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142053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2885837"/>
            <a:ext cx="3681770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Improve Subscription Conversion</a:t>
            </a:r>
            <a:endParaRPr lang="en-US" sz="2550" dirty="0"/>
          </a:p>
        </p:txBody>
      </p:sp>
      <p:sp>
        <p:nvSpPr>
          <p:cNvPr id="20" name="Text 18"/>
          <p:cNvSpPr/>
          <p:nvPr/>
        </p:nvSpPr>
        <p:spPr>
          <a:xfrm>
            <a:off x="9897427" y="3869650"/>
            <a:ext cx="368177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Encourage non-subscribers with exclusive discounts and free shipping benefits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578316"/>
            <a:ext cx="6407944" cy="1973818"/>
          </a:xfrm>
          <a:prstGeom prst="roundRect">
            <a:avLst>
              <a:gd name="adj" fmla="val 7412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547836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523815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5401508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6145292"/>
            <a:ext cx="5703451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Optimize Underperforming Categories</a:t>
            </a:r>
            <a:endParaRPr lang="en-US" sz="2550" dirty="0"/>
          </a:p>
        </p:txBody>
      </p:sp>
      <p:sp>
        <p:nvSpPr>
          <p:cNvPr id="26" name="Text 24"/>
          <p:cNvSpPr/>
          <p:nvPr/>
        </p:nvSpPr>
        <p:spPr>
          <a:xfrm>
            <a:off x="1051084" y="6705243"/>
            <a:ext cx="589335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Re-evaluate pricing and promotions for Footwear and Outerwear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578316"/>
            <a:ext cx="6407944" cy="1973818"/>
          </a:xfrm>
          <a:prstGeom prst="roundRect">
            <a:avLst>
              <a:gd name="adj" fmla="val 7412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547836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523815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5401508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6145292"/>
            <a:ext cx="415230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Maintain Payment Flexibility</a:t>
            </a:r>
            <a:endParaRPr lang="en-US" sz="2550" dirty="0"/>
          </a:p>
        </p:txBody>
      </p:sp>
      <p:sp>
        <p:nvSpPr>
          <p:cNvPr id="32" name="Text 30"/>
          <p:cNvSpPr/>
          <p:nvPr/>
        </p:nvSpPr>
        <p:spPr>
          <a:xfrm>
            <a:off x="7685842" y="6705243"/>
            <a:ext cx="589335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Continue supporting multiple payment modes to reduce cart abandonment</a:t>
            </a:r>
            <a:endParaRPr lang="en-US" sz="17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58FBA5-3BDD-A1F2-CFE2-EDF965B905F3}"/>
              </a:ext>
            </a:extLst>
          </p:cNvPr>
          <p:cNvSpPr/>
          <p:nvPr/>
        </p:nvSpPr>
        <p:spPr>
          <a:xfrm>
            <a:off x="12857356" y="7783551"/>
            <a:ext cx="1650381" cy="345688"/>
          </a:xfrm>
          <a:prstGeom prst="rect">
            <a:avLst/>
          </a:prstGeom>
          <a:solidFill>
            <a:srgbClr val="FDFCF1"/>
          </a:solidFill>
          <a:ln>
            <a:solidFill>
              <a:srgbClr val="FDFC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421</Words>
  <Application>Microsoft Office PowerPoint</Application>
  <PresentationFormat>Custom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</vt:lpstr>
      <vt:lpstr>Arial</vt:lpstr>
      <vt:lpstr>Marcellus</vt:lpstr>
      <vt:lpstr>Marcellus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priyanshu chhabra</cp:lastModifiedBy>
  <cp:revision>2</cp:revision>
  <dcterms:created xsi:type="dcterms:W3CDTF">2025-12-26T11:35:11Z</dcterms:created>
  <dcterms:modified xsi:type="dcterms:W3CDTF">2025-12-29T08:11:14Z</dcterms:modified>
</cp:coreProperties>
</file>